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25"/>
  </p:notesMasterIdLst>
  <p:handoutMasterIdLst>
    <p:handoutMasterId r:id="rId26"/>
  </p:handoutMasterIdLst>
  <p:sldIdLst>
    <p:sldId id="256" r:id="rId3"/>
    <p:sldId id="444" r:id="rId4"/>
    <p:sldId id="445" r:id="rId5"/>
    <p:sldId id="446" r:id="rId6"/>
    <p:sldId id="382" r:id="rId7"/>
    <p:sldId id="377" r:id="rId8"/>
    <p:sldId id="438" r:id="rId9"/>
    <p:sldId id="442" r:id="rId10"/>
    <p:sldId id="441" r:id="rId11"/>
    <p:sldId id="450" r:id="rId12"/>
    <p:sldId id="443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3" r:id="rId22"/>
    <p:sldId id="461" r:id="rId23"/>
    <p:sldId id="464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CC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30" autoAdjust="0"/>
  </p:normalViewPr>
  <p:slideViewPr>
    <p:cSldViewPr snapToGrid="0">
      <p:cViewPr>
        <p:scale>
          <a:sx n="100" d="100"/>
          <a:sy n="100" d="100"/>
        </p:scale>
        <p:origin x="-50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758"/>
    </p:cViewPr>
  </p:sorterViewPr>
  <p:notesViewPr>
    <p:cSldViewPr snapToGrid="0">
      <p:cViewPr varScale="1">
        <p:scale>
          <a:sx n="59" d="100"/>
          <a:sy n="59" d="100"/>
        </p:scale>
        <p:origin x="-2472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19"/>
  <c:chart>
    <c:plotArea>
      <c:layout/>
      <c:pieChart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rgbClr val="00206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spPr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D&amp;B</a:t>
                    </a:r>
                  </a:p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27.41%</a:t>
                    </a:r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J.J. </a:t>
                    </a:r>
                    <a:r>
                      <a:rPr lang="en-US" dirty="0" err="1" smtClean="0">
                        <a:latin typeface="Times New Roman" pitchFamily="18" charset="0"/>
                        <a:cs typeface="Times New Roman" pitchFamily="18" charset="0"/>
                      </a:rPr>
                      <a:t>Hillsearch</a:t>
                    </a:r>
                    <a:endParaRPr lang="en-US" baseline="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24.35%</a:t>
                    </a:r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Scan US</a:t>
                    </a:r>
                  </a:p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14.53%</a:t>
                    </a:r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Other</a:t>
                    </a:r>
                  </a:p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13.22%</a:t>
                    </a:r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Internet</a:t>
                    </a:r>
                  </a:p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9.66%</a:t>
                    </a:r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Ratios</a:t>
                    </a:r>
                  </a:p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6.38%</a:t>
                    </a:r>
                  </a:p>
                </c:rich>
              </c:tx>
              <c:dLblPos val="out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Lifestyles</a:t>
                    </a:r>
                  </a:p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4.16%</a:t>
                    </a:r>
                  </a:p>
                </c:rich>
              </c:tx>
              <c:dLblPos val="outEnd"/>
              <c:showVal val="1"/>
            </c:dLbl>
            <c:dLbl>
              <c:idx val="7"/>
              <c:layout>
                <c:manualLayout>
                  <c:x val="4.73520249221185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BizComps</a:t>
                    </a:r>
                  </a:p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0.29%</a:t>
                    </a: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Val val="1"/>
            <c:showLeaderLines val="1"/>
          </c:dLbls>
          <c:cat>
            <c:strRef>
              <c:f>[Book1]Sheet1!$A$1:$A$8</c:f>
              <c:strCache>
                <c:ptCount val="8"/>
                <c:pt idx="0">
                  <c:v>D&amp;B</c:v>
                </c:pt>
                <c:pt idx="1">
                  <c:v>Hillsearch</c:v>
                </c:pt>
                <c:pt idx="2">
                  <c:v>Scan US</c:v>
                </c:pt>
                <c:pt idx="3">
                  <c:v>Other</c:v>
                </c:pt>
                <c:pt idx="4">
                  <c:v>Internet </c:v>
                </c:pt>
                <c:pt idx="5">
                  <c:v>Ratios</c:v>
                </c:pt>
                <c:pt idx="6">
                  <c:v>Lifestyles</c:v>
                </c:pt>
                <c:pt idx="7">
                  <c:v>BizComps</c:v>
                </c:pt>
              </c:strCache>
            </c:strRef>
          </c:cat>
          <c:val>
            <c:numRef>
              <c:f>[Book1]Sheet1!$C$1:$C$8</c:f>
              <c:numCache>
                <c:formatCode>0.00%</c:formatCode>
                <c:ptCount val="8"/>
                <c:pt idx="0">
                  <c:v>0.27413937867338373</c:v>
                </c:pt>
                <c:pt idx="1">
                  <c:v>0.24349286314021848</c:v>
                </c:pt>
                <c:pt idx="2">
                  <c:v>0.14525608732157849</c:v>
                </c:pt>
                <c:pt idx="3">
                  <c:v>0.1322418136020152</c:v>
                </c:pt>
                <c:pt idx="4">
                  <c:v>9.6557514693534865E-2</c:v>
                </c:pt>
                <c:pt idx="5">
                  <c:v>6.3811922753988323E-2</c:v>
                </c:pt>
                <c:pt idx="6">
                  <c:v>4.1561712846347666E-2</c:v>
                </c:pt>
                <c:pt idx="7">
                  <c:v>2.9387069689336717E-3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aseline="0"/>
            </a:lvl1pPr>
          </a:lstStyle>
          <a:p>
            <a:pPr>
              <a:defRPr/>
            </a:pPr>
            <a:fld id="{7BFF7798-2184-49DD-9B18-6B7C817EB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aseline="0"/>
            </a:lvl1pPr>
          </a:lstStyle>
          <a:p>
            <a:pPr>
              <a:defRPr/>
            </a:pPr>
            <a:fld id="{330B4345-E56C-4F79-9959-C24FF1178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57548-2FAB-424D-8E0B-E8B6E58B784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0B4345-E56C-4F79-9959-C24FF117891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C8816-D37C-4140-8601-0EA570B50A17}" type="slidenum">
              <a:rPr lang="en-US" smtClean="0">
                <a:latin typeface="Tahoma" pitchFamily="34" charset="0"/>
              </a:rPr>
              <a:pPr/>
              <a:t>3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71" tIns="46785" rIns="93571" bIns="46785" anchor="b"/>
          <a:lstStyle/>
          <a:p>
            <a:pPr algn="r"/>
            <a:fld id="{BCAF0754-3103-4EBA-B769-AB306BE0BCEA}" type="slidenum">
              <a:rPr lang="en-US" sz="1200" baseline="0"/>
              <a:pPr algn="r"/>
              <a:t>3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4975B-4975-4D34-B6FC-B6E75860E8F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FF8C6-3BD4-49BF-8375-232AAF99664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70934-D6D7-43EB-8900-6E7C9B43A2A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Note that this chart is designed to show the in-depth</a:t>
            </a:r>
            <a:r>
              <a:rPr lang="en-US" baseline="0" dirty="0" smtClean="0"/>
              <a:t>, systematic approach that is taken with G2 clients as part of their “protocol”.</a:t>
            </a:r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5806F-7C8E-489E-ADBE-95497DA6478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FA89-5238-4B14-9D46-286449D0932B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ABD8B-F448-4B05-B19F-C14257F71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4B051-6781-4E17-9E01-1180CE7B6504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63EC-9B5B-45B1-A38B-D760883D0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2CF4-DF07-49D4-A11E-D5E5C734A460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EE062-11D5-4B9B-B5A6-D8A0501F8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858000" cy="8842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934200" cy="731838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7010400" cy="884238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858000" cy="884238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6477000" cy="566738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1600200"/>
            <a:ext cx="50292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AAC11-9CCF-48C2-97C7-33FD11266837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12A6B-3E90-4A39-9A20-123F0193C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884238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4DAEE-FEF7-4023-A85F-710AEE25B0E3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3825-E543-4D06-A1D6-65B16A208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6C446-17E6-473F-BD88-7F1FF4AF41A7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DF01C-534D-4D14-A277-20904E66A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5F3C7-046C-44F9-8D70-3659687E1454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A10E-042E-4B67-8341-95912FC05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0F81D-CFC8-451E-B822-BC68DFBA4253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51762-C1C7-46E7-A59C-372B9D16E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6C76E-19BE-4D32-9B9D-6C6533D434FA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68C06-21E0-4004-AC81-1FF3DB66A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5900C-57B0-4087-909A-1D5F7D379E1A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C5B3-069E-4DFC-8505-0D4BDB5903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1002-83F7-47F9-9D72-CB74094351CE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4E89E-8603-4A1D-BE74-63C0F484A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fld id="{10405F69-A482-4A63-9774-771974B8ACDC}" type="datetimeFigureOut">
              <a:rPr lang="en-US"/>
              <a:pPr>
                <a:defRPr/>
              </a:pPr>
              <a:t>4/30/2010</a:t>
            </a:fld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C6A40079-99A8-49CE-9A16-AB56EBCA0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0" y="6477000"/>
            <a:ext cx="7945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1371600" y="152400"/>
            <a:ext cx="77803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aseline="0" dirty="0">
              <a:cs typeface="+mn-cs"/>
            </a:endParaRP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aseline="0" dirty="0">
              <a:cs typeface="+mn-cs"/>
            </a:endParaRPr>
          </a:p>
        </p:txBody>
      </p:sp>
      <p:sp>
        <p:nvSpPr>
          <p:cNvPr id="17" name="Rectangle 22"/>
          <p:cNvSpPr txBox="1">
            <a:spLocks noChangeArrowheads="1"/>
          </p:cNvSpPr>
          <p:nvPr/>
        </p:nvSpPr>
        <p:spPr bwMode="auto">
          <a:xfrm>
            <a:off x="0" y="65532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kern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www.misbtdc.org</a:t>
            </a:r>
          </a:p>
        </p:txBody>
      </p:sp>
      <p:sp>
        <p:nvSpPr>
          <p:cNvPr id="18" name="Oval 46"/>
          <p:cNvSpPr>
            <a:spLocks noChangeArrowheads="1"/>
          </p:cNvSpPr>
          <p:nvPr/>
        </p:nvSpPr>
        <p:spPr bwMode="auto">
          <a:xfrm>
            <a:off x="6858000" y="6096000"/>
            <a:ext cx="25146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" name="Oval 47"/>
          <p:cNvSpPr>
            <a:spLocks noChangeArrowheads="1"/>
          </p:cNvSpPr>
          <p:nvPr/>
        </p:nvSpPr>
        <p:spPr bwMode="auto">
          <a:xfrm>
            <a:off x="-228600" y="152400"/>
            <a:ext cx="22860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38" name="Picture 17" descr="MI-SBTD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9225" y="301625"/>
            <a:ext cx="15271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5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12000" y="6248400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5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02613" y="6249988"/>
            <a:ext cx="71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514600" y="6235700"/>
            <a:ext cx="4419600" cy="31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100" b="1" i="1" dirty="0">
                <a:solidFill>
                  <a:schemeClr val="tx2"/>
                </a:solidFill>
                <a:cs typeface="+mn-cs"/>
              </a:rPr>
              <a:t>Copyright © 2008 MI-SBTDC</a:t>
            </a:r>
            <a:r>
              <a:rPr lang="en-US" sz="1100" b="1" i="1" baseline="30000" dirty="0">
                <a:solidFill>
                  <a:schemeClr val="tx2"/>
                </a:solidFill>
                <a:cs typeface="+mn-cs"/>
              </a:rPr>
              <a:t>TM</a:t>
            </a:r>
            <a:r>
              <a:rPr lang="en-US" sz="1100" b="1" i="1" dirty="0">
                <a:solidFill>
                  <a:schemeClr val="tx2"/>
                </a:solidFill>
                <a:cs typeface="+mn-cs"/>
              </a:rPr>
              <a:t>. All rights reserved.</a:t>
            </a:r>
            <a:endParaRPr lang="en-US" sz="1100" b="1" i="1" dirty="0">
              <a:cs typeface="+mn-cs"/>
            </a:endParaRPr>
          </a:p>
          <a:p>
            <a:pPr algn="r">
              <a:defRPr/>
            </a:pPr>
            <a:endParaRPr lang="en-US" sz="1100" b="1" i="1" dirty="0">
              <a:cs typeface="+mn-cs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4800600" y="2971800"/>
            <a:ext cx="13716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aseline="0" dirty="0">
              <a:cs typeface="+mn-cs"/>
            </a:endParaRP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1371600" y="2590800"/>
            <a:ext cx="9144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aseline="0" dirty="0">
                <a:cs typeface="+mn-cs"/>
              </a:rPr>
              <a:t> </a:t>
            </a:r>
          </a:p>
        </p:txBody>
      </p:sp>
      <p:pic>
        <p:nvPicPr>
          <p:cNvPr id="1044" name="Picture 3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2971800" y="2819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609600" y="3119438"/>
            <a:ext cx="77724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0" y="4648200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baseline="0" dirty="0">
                <a:latin typeface="Times New Roman" pitchFamily="18" charset="0"/>
                <a:cs typeface="+mn-cs"/>
              </a:rPr>
              <a:t>Michigan Small Business &amp; Technology Development Center</a:t>
            </a:r>
            <a:r>
              <a:rPr lang="en-US" b="1" baseline="30000" dirty="0">
                <a:latin typeface="Times New Roman" pitchFamily="18" charset="0"/>
                <a:cs typeface="+mn-cs"/>
              </a:rPr>
              <a:t>TM</a:t>
            </a:r>
            <a:r>
              <a:rPr lang="en-US" b="1" baseline="0" dirty="0">
                <a:latin typeface="Times New Roman" pitchFamily="18" charset="0"/>
                <a:cs typeface="+mn-cs"/>
              </a:rPr>
              <a:t/>
            </a:r>
            <a:br>
              <a:rPr lang="en-US" b="1" baseline="0" dirty="0">
                <a:latin typeface="Times New Roman" pitchFamily="18" charset="0"/>
                <a:cs typeface="+mn-cs"/>
              </a:rPr>
            </a:br>
            <a:endParaRPr lang="en-US" b="1" baseline="0" dirty="0">
              <a:cs typeface="+mn-cs"/>
            </a:endParaRPr>
          </a:p>
        </p:txBody>
      </p:sp>
      <p:pic>
        <p:nvPicPr>
          <p:cNvPr id="1047" name="Picture 6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6705600" y="2438400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990600" y="3500438"/>
            <a:ext cx="7010400" cy="80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aseline="0" dirty="0">
              <a:cs typeface="+mn-cs"/>
            </a:endParaRPr>
          </a:p>
        </p:txBody>
      </p:sp>
      <p:pic>
        <p:nvPicPr>
          <p:cNvPr id="1049" name="Picture 42" descr="Photo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95600" y="2895600"/>
            <a:ext cx="1371600" cy="91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0" name="Picture 43" descr="Photo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24400" y="2895600"/>
            <a:ext cx="1371600" cy="91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1" name="Picture 59" descr="Business Group 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47800" y="2514600"/>
            <a:ext cx="914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2" name="Picture 61" descr="6384660-we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29400" y="2516188"/>
            <a:ext cx="914400" cy="1370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0" y="1600200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b="1" baseline="0" dirty="0"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4800600" y="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baseline="0" dirty="0">
                <a:solidFill>
                  <a:schemeClr val="bg1"/>
                </a:solidFill>
                <a:cs typeface="+mn-cs"/>
              </a:rPr>
              <a:t>Counseling </a:t>
            </a:r>
            <a:r>
              <a:rPr lang="en-US" sz="1600" b="1" baseline="0" dirty="0">
                <a:solidFill>
                  <a:schemeClr val="bg1"/>
                </a:solidFill>
              </a:rPr>
              <a:t>▪</a:t>
            </a:r>
            <a:r>
              <a:rPr lang="en-US" sz="1600" b="1" baseline="0" dirty="0">
                <a:solidFill>
                  <a:schemeClr val="bg1"/>
                </a:solidFill>
                <a:cs typeface="+mn-cs"/>
              </a:rPr>
              <a:t> Training </a:t>
            </a:r>
            <a:r>
              <a:rPr lang="en-US" sz="1600" b="1" baseline="0" dirty="0">
                <a:solidFill>
                  <a:schemeClr val="bg1"/>
                </a:solidFill>
              </a:rPr>
              <a:t>▪</a:t>
            </a:r>
            <a:r>
              <a:rPr lang="en-US" sz="1600" b="1" baseline="0" dirty="0">
                <a:solidFill>
                  <a:schemeClr val="bg1"/>
                </a:solidFill>
                <a:cs typeface="+mn-cs"/>
              </a:rPr>
              <a:t> Market Research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V="1">
            <a:off x="0" y="6400800"/>
            <a:ext cx="7945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V="1">
            <a:off x="1143000" y="228600"/>
            <a:ext cx="8001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aseline="0" dirty="0">
              <a:cs typeface="+mn-cs"/>
            </a:endParaRP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aseline="0" dirty="0">
              <a:cs typeface="+mn-cs"/>
            </a:endParaRPr>
          </a:p>
        </p:txBody>
      </p:sp>
      <p:sp>
        <p:nvSpPr>
          <p:cNvPr id="17" name="Rectangle 22"/>
          <p:cNvSpPr txBox="1">
            <a:spLocks noChangeArrowheads="1"/>
          </p:cNvSpPr>
          <p:nvPr/>
        </p:nvSpPr>
        <p:spPr bwMode="auto">
          <a:xfrm>
            <a:off x="0" y="65532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600" b="1" kern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www.misbtdc.org</a:t>
            </a:r>
          </a:p>
        </p:txBody>
      </p:sp>
      <p:sp>
        <p:nvSpPr>
          <p:cNvPr id="18" name="Oval 46"/>
          <p:cNvSpPr>
            <a:spLocks noChangeArrowheads="1"/>
          </p:cNvSpPr>
          <p:nvPr/>
        </p:nvSpPr>
        <p:spPr bwMode="auto">
          <a:xfrm>
            <a:off x="6858000" y="6096000"/>
            <a:ext cx="25146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" name="Oval 47"/>
          <p:cNvSpPr>
            <a:spLocks noChangeArrowheads="1"/>
          </p:cNvSpPr>
          <p:nvPr/>
        </p:nvSpPr>
        <p:spPr bwMode="auto">
          <a:xfrm>
            <a:off x="-228600" y="152400"/>
            <a:ext cx="22860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3321" name="Picture 17" descr="MI-SBTD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9225" y="301625"/>
            <a:ext cx="15271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12000" y="6248400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5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02613" y="6249988"/>
            <a:ext cx="71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514600" y="6235700"/>
            <a:ext cx="4419600" cy="31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100" b="1" i="1" dirty="0">
                <a:solidFill>
                  <a:schemeClr val="tx2"/>
                </a:solidFill>
                <a:cs typeface="+mn-cs"/>
              </a:rPr>
              <a:t>Copyright © 2009 MI-SBTDC</a:t>
            </a:r>
            <a:r>
              <a:rPr lang="en-US" sz="1100" b="1" i="1" baseline="30000" dirty="0">
                <a:solidFill>
                  <a:schemeClr val="tx2"/>
                </a:solidFill>
                <a:cs typeface="+mn-cs"/>
              </a:rPr>
              <a:t>TM</a:t>
            </a:r>
            <a:r>
              <a:rPr lang="en-US" sz="1100" b="1" i="1" dirty="0">
                <a:solidFill>
                  <a:schemeClr val="tx2"/>
                </a:solidFill>
                <a:cs typeface="+mn-cs"/>
              </a:rPr>
              <a:t>. All rights reserved.</a:t>
            </a:r>
            <a:endParaRPr lang="en-US" sz="1100" b="1" i="1" dirty="0">
              <a:cs typeface="+mn-cs"/>
            </a:endParaRPr>
          </a:p>
          <a:p>
            <a:pPr algn="r">
              <a:defRPr/>
            </a:pPr>
            <a:endParaRPr lang="en-US" sz="1100" b="1" i="1" dirty="0"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0" y="1524000"/>
            <a:ext cx="7239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aseline="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isbtdc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edc.org/Products-Services/A-Z-Programs/Default.aspx" TargetMode="External"/><Relationship Id="rId2" Type="http://schemas.openxmlformats.org/officeDocument/2006/relationships/hyperlink" Target="http://www.sba.go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68425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MI-SBTDC</a:t>
            </a:r>
            <a:r>
              <a:rPr lang="en-US" sz="1600" b="1" baseline="90000" dirty="0" smtClean="0"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cap="small" dirty="0" smtClean="0">
                <a:latin typeface="Times New Roman" pitchFamily="18" charset="0"/>
                <a:cs typeface="Times New Roman" pitchFamily="18" charset="0"/>
              </a:rPr>
              <a:t>Feet on the Street!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7061200" cy="884238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3200" b="1" cap="small" dirty="0" smtClean="0"/>
              <a:t>How is market research obtained?</a:t>
            </a:r>
            <a:endParaRPr lang="en-US" sz="3200" b="1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  <a:p>
            <a:r>
              <a:rPr lang="en-US" sz="2400" smtClean="0"/>
              <a:t>Counselors support clients with market, industry and competitive information</a:t>
            </a:r>
          </a:p>
          <a:p>
            <a:r>
              <a:rPr lang="en-US" sz="2400" smtClean="0"/>
              <a:t>Available from two dedicated research gathering centers at:</a:t>
            </a:r>
          </a:p>
          <a:p>
            <a:pPr lvl="1"/>
            <a:r>
              <a:rPr lang="en-US" sz="2400" smtClean="0"/>
              <a:t>Seidman College of Business at GVSU</a:t>
            </a:r>
          </a:p>
          <a:p>
            <a:pPr lvl="1"/>
            <a:r>
              <a:rPr lang="en-US" sz="2400" smtClean="0"/>
              <a:t>University of Texas San Antonio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566457" y="1972796"/>
          <a:ext cx="4679577" cy="379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5268913" y="2703513"/>
            <a:ext cx="32893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Dun &amp; Bradstreet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653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J.J.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Hillsearch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580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 			346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Other 			315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Online Research		230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RMA Ratio Comparisons      	152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Lifestyles Market Analyst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99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BizComps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  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/>
          </p:nvPr>
        </p:nvSpPr>
        <p:spPr>
          <a:xfrm>
            <a:off x="1676400" y="576263"/>
            <a:ext cx="7010400" cy="884237"/>
          </a:xfrm>
        </p:spPr>
        <p:txBody>
          <a:bodyPr anchor="ctr"/>
          <a:lstStyle/>
          <a:p>
            <a:pPr>
              <a:defRPr/>
            </a:pPr>
            <a:r>
              <a:rPr lang="en-US" sz="3200" cap="small" dirty="0" smtClean="0"/>
              <a:t>What are our sources of data?</a:t>
            </a:r>
            <a:endParaRPr lang="es-A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29550" y="5972175"/>
            <a:ext cx="120015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000" dirty="0" smtClean="0">
                <a:latin typeface="Times New Roman" pitchFamily="18" charset="0"/>
                <a:cs typeface="Times New Roman" pitchFamily="18" charset="0"/>
              </a:rPr>
              <a:t>Data from 2009</a:t>
            </a:r>
            <a:endParaRPr lang="es-A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en-US" sz="3200" b="1" cap="small" dirty="0" smtClean="0"/>
              <a:t>What business education is provided?</a:t>
            </a:r>
            <a:endParaRPr lang="en-US" sz="3200" b="1" cap="small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025650"/>
            <a:ext cx="8229600" cy="4100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Training programs serve as an efficient method of increasing entrepreneurial skills prior to or in conjunction with counseling</a:t>
            </a:r>
          </a:p>
          <a:p>
            <a:r>
              <a:rPr lang="en-US" sz="2400" smtClean="0"/>
              <a:t>Programs are offered for all stages of business development</a:t>
            </a:r>
          </a:p>
          <a:p>
            <a:pPr lvl="1"/>
            <a:r>
              <a:rPr lang="en-US" sz="2400" smtClean="0"/>
              <a:t>Start up (&lt; two years)</a:t>
            </a:r>
          </a:p>
          <a:p>
            <a:pPr lvl="1"/>
            <a:r>
              <a:rPr lang="en-US" sz="2400" smtClean="0"/>
              <a:t>Emerging (&lt; five years, &lt; 10 employees)</a:t>
            </a:r>
          </a:p>
          <a:p>
            <a:pPr lvl="1"/>
            <a:r>
              <a:rPr lang="en-US" sz="2400" smtClean="0"/>
              <a:t>Established / 2</a:t>
            </a:r>
            <a:r>
              <a:rPr lang="en-US" sz="2400" baseline="30000" smtClean="0"/>
              <a:t>nd</a:t>
            </a:r>
            <a:r>
              <a:rPr lang="en-US" sz="2400" smtClean="0"/>
              <a:t> Stage (&gt;10 employees / $1million in sales)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en-US" sz="3200" b="1" cap="small" dirty="0" smtClean="0"/>
              <a:t>What training is available for early stage businesses?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Start-up and Emerging Businesses may do half-day Entrepreneurial Series Programs</a:t>
            </a:r>
          </a:p>
          <a:p>
            <a:pPr lvl="1">
              <a:defRPr/>
            </a:pPr>
            <a:r>
              <a:rPr lang="en-US" sz="2400" dirty="0" smtClean="0"/>
              <a:t>Fundamentals of Starting a Business</a:t>
            </a:r>
          </a:p>
          <a:p>
            <a:pPr lvl="1">
              <a:defRPr/>
            </a:pPr>
            <a:r>
              <a:rPr lang="en-US" sz="2400" dirty="0" smtClean="0"/>
              <a:t>Fundamentals of Writing a Business Plan</a:t>
            </a:r>
          </a:p>
          <a:p>
            <a:pPr lvl="1">
              <a:defRPr/>
            </a:pPr>
            <a:r>
              <a:rPr lang="en-US" sz="2400" dirty="0" smtClean="0"/>
              <a:t>Fundamentals of Marketing Your Business</a:t>
            </a:r>
          </a:p>
          <a:p>
            <a:pPr lvl="1">
              <a:defRPr/>
            </a:pPr>
            <a:r>
              <a:rPr lang="en-US" sz="2400" dirty="0" smtClean="0"/>
              <a:t>Fundamentals of Finance</a:t>
            </a:r>
          </a:p>
          <a:p>
            <a:pPr lvl="1">
              <a:defRPr/>
            </a:pPr>
            <a:r>
              <a:rPr lang="en-US" sz="2400" dirty="0" smtClean="0"/>
              <a:t>Fundamentals of Business Legal Issues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defRPr/>
            </a:pPr>
            <a:r>
              <a:rPr lang="en-US" sz="3200" b="1" cap="small" dirty="0" smtClean="0"/>
              <a:t>What about in depth </a:t>
            </a:r>
            <a:br>
              <a:rPr lang="en-US" sz="3200" b="1" cap="small" dirty="0" smtClean="0"/>
            </a:br>
            <a:r>
              <a:rPr lang="en-US" sz="3200" b="1" cap="small" dirty="0" err="1" smtClean="0"/>
              <a:t>FastTrac</a:t>
            </a:r>
            <a:r>
              <a:rPr lang="en-US" sz="3200" b="1" cap="small" dirty="0" smtClean="0"/>
              <a:t> </a:t>
            </a:r>
            <a:r>
              <a:rPr lang="en-US" sz="3200" b="1" cap="small" dirty="0" err="1" smtClean="0"/>
              <a:t>Bootcamps</a:t>
            </a:r>
            <a:r>
              <a:rPr lang="en-US" sz="3200" b="1" cap="small" dirty="0" smtClean="0"/>
              <a:t>?</a:t>
            </a:r>
            <a:endParaRPr lang="en-US" sz="3200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We also offer the FastTrac NewVenture program for start-ups </a:t>
            </a:r>
          </a:p>
          <a:p>
            <a:pPr lvl="1"/>
            <a:r>
              <a:rPr lang="en-US" sz="2400" smtClean="0"/>
              <a:t>Developed and provided through the Kaufman Foundation</a:t>
            </a:r>
          </a:p>
          <a:p>
            <a:pPr lvl="1"/>
            <a:r>
              <a:rPr lang="en-US" sz="2400" smtClean="0"/>
              <a:t>An in depth, 10-week, certified facilitator-led program</a:t>
            </a:r>
          </a:p>
          <a:p>
            <a:pPr lvl="1"/>
            <a:r>
              <a:rPr lang="en-US" sz="2400" smtClean="0"/>
              <a:t>Supported by ongoing and follow-up MI-SBTDC counsel for participants</a:t>
            </a:r>
          </a:p>
          <a:p>
            <a:pPr lvl="1"/>
            <a:r>
              <a:rPr lang="en-US" sz="2400" smtClean="0"/>
              <a:t>Goal: A strong business plan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825" y="533400"/>
            <a:ext cx="7038975" cy="884238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3200" b="1" cap="small" dirty="0" smtClean="0"/>
              <a:t>What about training for established / 2</a:t>
            </a:r>
            <a:r>
              <a:rPr lang="en-US" sz="3200" b="1" cap="small" baseline="30000" dirty="0" smtClean="0"/>
              <a:t>nd</a:t>
            </a:r>
            <a:r>
              <a:rPr lang="en-US" sz="3200" b="1" cap="small" dirty="0" smtClean="0"/>
              <a:t> stage businesses?</a:t>
            </a:r>
            <a:endParaRPr lang="en-US" sz="3200" b="1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	Advanced training programs target businesses with &gt;10 employees or &gt;2 years history</a:t>
            </a:r>
          </a:p>
          <a:p>
            <a:pPr lvl="1"/>
            <a:r>
              <a:rPr lang="en-US" sz="2400" smtClean="0"/>
              <a:t>FastTrac GrowthVenture</a:t>
            </a:r>
          </a:p>
          <a:p>
            <a:pPr lvl="1"/>
            <a:r>
              <a:rPr lang="en-US" sz="2400" smtClean="0"/>
              <a:t>FastTrac Tech Venture</a:t>
            </a:r>
          </a:p>
          <a:p>
            <a:pPr lvl="1"/>
            <a:r>
              <a:rPr lang="en-US" sz="2400" smtClean="0"/>
              <a:t>Fiscal Fitness (Understanding Financials)</a:t>
            </a:r>
          </a:p>
          <a:p>
            <a:pPr lvl="1"/>
            <a:r>
              <a:rPr lang="en-US" sz="2400" smtClean="0"/>
              <a:t>PeerSpectives  “CEO Roundtables”</a:t>
            </a:r>
          </a:p>
          <a:p>
            <a:pPr lvl="1"/>
            <a:r>
              <a:rPr lang="en-US" sz="2400" smtClean="0"/>
              <a:t>Retail Survival Guide</a:t>
            </a:r>
          </a:p>
          <a:p>
            <a:pPr lvl="1"/>
            <a:r>
              <a:rPr lang="en-US" sz="2400" smtClean="0"/>
              <a:t>The Successful Contractor</a:t>
            </a:r>
          </a:p>
          <a:p>
            <a:pPr lvl="1"/>
            <a:endParaRPr 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en-US" sz="3200" b="1" cap="small" dirty="0" smtClean="0"/>
              <a:t>What specialists exist?</a:t>
            </a:r>
            <a:endParaRPr lang="en-US" sz="3200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The Regional Team is supported by a statewide cadre of consultants skilled at providing SBTDC programs for established and 2</a:t>
            </a:r>
            <a:r>
              <a:rPr lang="en-US" sz="2400" baseline="30000" smtClean="0"/>
              <a:t>nd</a:t>
            </a:r>
            <a:r>
              <a:rPr lang="en-US" sz="2400" smtClean="0"/>
              <a:t> Stage businesses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Specialists:</a:t>
            </a:r>
          </a:p>
          <a:p>
            <a:r>
              <a:rPr lang="en-US" sz="2400" smtClean="0"/>
              <a:t>MAT (Manufacturing Assistance Team)</a:t>
            </a:r>
          </a:p>
          <a:p>
            <a:r>
              <a:rPr lang="en-US" sz="2400" smtClean="0"/>
              <a:t>G2 (The Growth Group)</a:t>
            </a:r>
          </a:p>
          <a:p>
            <a:r>
              <a:rPr lang="en-US" sz="2400" smtClean="0"/>
              <a:t>Tech Team</a:t>
            </a:r>
          </a:p>
          <a:p>
            <a:pPr>
              <a:buFontTx/>
              <a:buNone/>
            </a:pPr>
            <a:endParaRPr lang="en-US" sz="2400" smtClean="0"/>
          </a:p>
          <a:p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4638" y="533400"/>
            <a:ext cx="7599362" cy="8842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cap="small" dirty="0" smtClean="0"/>
              <a:t>What is the focus of the (MAT)</a:t>
            </a:r>
            <a:br>
              <a:rPr lang="en-US" sz="3200" b="1" cap="small" dirty="0" smtClean="0"/>
            </a:br>
            <a:r>
              <a:rPr lang="en-US" sz="3200" b="1" cap="small" dirty="0" smtClean="0"/>
              <a:t>Manufacturing Assistance Team?</a:t>
            </a:r>
            <a:endParaRPr lang="en-US" sz="32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200"/>
              </a:spcBef>
              <a:buFontTx/>
              <a:buNone/>
              <a:defRPr/>
            </a:pPr>
            <a:endParaRPr lang="en-US" sz="2400" dirty="0" smtClean="0"/>
          </a:p>
          <a:p>
            <a:pPr marL="460375" indent="-169863">
              <a:spcBef>
                <a:spcPts val="200"/>
              </a:spcBef>
              <a:defRPr/>
            </a:pPr>
            <a:r>
              <a:rPr lang="en-US" sz="2400" dirty="0" smtClean="0"/>
              <a:t>Created in 2009 in response to economic stress in the Michigan manufacturing sector</a:t>
            </a:r>
          </a:p>
          <a:p>
            <a:pPr marL="460375" indent="-169863">
              <a:spcBef>
                <a:spcPts val="200"/>
              </a:spcBef>
              <a:buFontTx/>
              <a:buNone/>
              <a:defRPr/>
            </a:pPr>
            <a:endParaRPr lang="en-US" sz="2400" dirty="0" smtClean="0"/>
          </a:p>
          <a:p>
            <a:pPr marL="460375" indent="-169863">
              <a:spcBef>
                <a:spcPts val="200"/>
              </a:spcBef>
              <a:defRPr/>
            </a:pPr>
            <a:r>
              <a:rPr lang="en-US" sz="2400" dirty="0" smtClean="0"/>
              <a:t>Dedicated to working with small and medium-sized Michigan manufacturers</a:t>
            </a:r>
          </a:p>
          <a:p>
            <a:pPr marL="460375" indent="-169863">
              <a:spcBef>
                <a:spcPts val="200"/>
              </a:spcBef>
              <a:buFontTx/>
              <a:buNone/>
              <a:defRPr/>
            </a:pPr>
            <a:endParaRPr lang="en-US" sz="2400" dirty="0" smtClean="0"/>
          </a:p>
          <a:p>
            <a:pPr marL="460375" indent="-169863">
              <a:spcBef>
                <a:spcPts val="200"/>
              </a:spcBef>
              <a:defRPr/>
            </a:pPr>
            <a:r>
              <a:rPr lang="en-US" sz="2400" dirty="0" smtClean="0"/>
              <a:t>Expertise in team assists specifically in areas of:  financial planning and control, access to capital, and strategic assessment and improvement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5425" y="514350"/>
            <a:ext cx="7242175" cy="9667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cap="small" dirty="0" smtClean="0"/>
              <a:t>Who does the </a:t>
            </a:r>
            <a:br>
              <a:rPr lang="en-US" sz="3200" b="1" cap="small" dirty="0" smtClean="0"/>
            </a:br>
            <a:r>
              <a:rPr lang="en-US" sz="3200" b="1" cap="small" dirty="0" smtClean="0"/>
              <a:t>growth group (G2) serve?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930400"/>
            <a:ext cx="6502400" cy="3933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173038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Targeted to assist companies intending to grow</a:t>
            </a:r>
          </a:p>
          <a:p>
            <a:pPr marL="457200" indent="-173038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Diverse industries:  manufacturing, service and retail</a:t>
            </a:r>
          </a:p>
          <a:p>
            <a:pPr marL="457200" indent="-173038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Revenues between $1 million and $50 million</a:t>
            </a:r>
          </a:p>
          <a:p>
            <a:pPr marL="457200" indent="-173038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9 – 99 employees</a:t>
            </a:r>
          </a:p>
          <a:p>
            <a:pPr marL="457200" indent="-173038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Team has expertise and provides assistance in financial, manufacturing, strategic planning, and marketing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797425" y="0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baseline="0">
                <a:solidFill>
                  <a:schemeClr val="bg1"/>
                </a:solidFill>
              </a:rPr>
              <a:t>Counseling ▪ Training  ▪ Market Research</a:t>
            </a:r>
            <a:endParaRPr lang="en-US" sz="1600" baseline="0">
              <a:solidFill>
                <a:schemeClr val="bg1"/>
              </a:solidFill>
            </a:endParaRPr>
          </a:p>
        </p:txBody>
      </p:sp>
      <p:pic>
        <p:nvPicPr>
          <p:cNvPr id="50180" name="Picture 5" descr="20060328_product_life_cycle"/>
          <p:cNvPicPr>
            <a:picLocks noChangeAspect="1" noChangeArrowheads="1"/>
          </p:cNvPicPr>
          <p:nvPr/>
        </p:nvPicPr>
        <p:blipFill>
          <a:blip r:embed="rId3" cstate="print"/>
          <a:srcRect t="8344"/>
          <a:stretch>
            <a:fillRect/>
          </a:stretch>
        </p:blipFill>
        <p:spPr bwMode="auto">
          <a:xfrm>
            <a:off x="188913" y="2655888"/>
            <a:ext cx="243998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4848225" y="1639888"/>
            <a:ext cx="377348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900" baseline="0" dirty="0">
                <a:latin typeface="+mj-lt"/>
                <a:cs typeface="Times New Roman" pitchFamily="18" charset="0"/>
              </a:rPr>
              <a:t>  </a:t>
            </a:r>
            <a:r>
              <a:rPr lang="en-US" sz="2000" baseline="0" dirty="0">
                <a:latin typeface="+mj-lt"/>
                <a:cs typeface="Times New Roman" pitchFamily="18" charset="0"/>
              </a:rPr>
              <a:t>Strategic Needs Assessment</a:t>
            </a: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Financial Analysis</a:t>
            </a: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Capital Needs</a:t>
            </a: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Organizational Development </a:t>
            </a:r>
          </a:p>
          <a:p>
            <a:pPr>
              <a:defRPr/>
            </a:pPr>
            <a:endParaRPr lang="en-US" sz="2000" baseline="0" dirty="0">
              <a:latin typeface="+mj-lt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Strategic </a:t>
            </a:r>
            <a:r>
              <a:rPr lang="en-US" sz="2000" baseline="0" dirty="0" err="1">
                <a:latin typeface="+mj-lt"/>
                <a:cs typeface="Times New Roman" pitchFamily="18" charset="0"/>
              </a:rPr>
              <a:t>Actioning</a:t>
            </a:r>
            <a:endParaRPr lang="en-US" sz="2000" baseline="0" dirty="0">
              <a:latin typeface="+mj-lt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Marketing Edge</a:t>
            </a: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Process Improvement</a:t>
            </a: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Capital Access</a:t>
            </a: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Internal Management Tools</a:t>
            </a:r>
          </a:p>
          <a:p>
            <a:pPr>
              <a:defRPr/>
            </a:pPr>
            <a:endParaRPr lang="en-US" sz="2000" baseline="0" dirty="0">
              <a:latin typeface="+mj-lt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Monitor and Analyze Metrics</a:t>
            </a: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Implementation Accountability</a:t>
            </a: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Quarterly Variance Analysis </a:t>
            </a:r>
          </a:p>
          <a:p>
            <a:pPr>
              <a:buFontTx/>
              <a:buChar char="•"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  Leadership Coaching</a:t>
            </a:r>
          </a:p>
        </p:txBody>
      </p:sp>
      <p:sp>
        <p:nvSpPr>
          <p:cNvPr id="16388" name="AutoShape 13"/>
          <p:cNvSpPr>
            <a:spLocks noChangeArrowheads="1"/>
          </p:cNvSpPr>
          <p:nvPr/>
        </p:nvSpPr>
        <p:spPr bwMode="auto">
          <a:xfrm>
            <a:off x="363538" y="1865313"/>
            <a:ext cx="4267200" cy="1447800"/>
          </a:xfrm>
          <a:prstGeom prst="homePlate">
            <a:avLst>
              <a:gd name="adj" fmla="val 7963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latin typeface="+mj-lt"/>
                <a:cs typeface="Times New Roman" pitchFamily="18" charset="0"/>
              </a:rPr>
              <a:t>Step 1:  </a:t>
            </a:r>
            <a:r>
              <a:rPr lang="en-US" sz="3200" dirty="0">
                <a:latin typeface="+mj-lt"/>
                <a:cs typeface="Times New Roman" pitchFamily="18" charset="0"/>
              </a:rPr>
              <a:t>Assess and </a:t>
            </a:r>
          </a:p>
          <a:p>
            <a:pPr>
              <a:defRPr/>
            </a:pPr>
            <a:r>
              <a:rPr lang="en-US" sz="3200" dirty="0">
                <a:latin typeface="+mj-lt"/>
                <a:cs typeface="Times New Roman" pitchFamily="18" charset="0"/>
              </a:rPr>
              <a:t>strengthen company</a:t>
            </a:r>
          </a:p>
        </p:txBody>
      </p:sp>
      <p:sp>
        <p:nvSpPr>
          <p:cNvPr id="16389" name="AutoShape 14"/>
          <p:cNvSpPr>
            <a:spLocks noChangeArrowheads="1"/>
          </p:cNvSpPr>
          <p:nvPr/>
        </p:nvSpPr>
        <p:spPr bwMode="auto">
          <a:xfrm>
            <a:off x="363538" y="3313113"/>
            <a:ext cx="4191000" cy="1371600"/>
          </a:xfrm>
          <a:prstGeom prst="homePlate">
            <a:avLst>
              <a:gd name="adj" fmla="val 7638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latin typeface="+mj-lt"/>
                <a:cs typeface="Times New Roman" pitchFamily="18" charset="0"/>
              </a:rPr>
              <a:t>Step 2:  </a:t>
            </a:r>
            <a:r>
              <a:rPr lang="en-US" sz="3200" dirty="0">
                <a:latin typeface="+mj-lt"/>
                <a:cs typeface="Times New Roman" pitchFamily="18" charset="0"/>
              </a:rPr>
              <a:t>Assess future </a:t>
            </a:r>
          </a:p>
          <a:p>
            <a:pPr>
              <a:defRPr/>
            </a:pPr>
            <a:r>
              <a:rPr lang="en-US" sz="3200" dirty="0">
                <a:latin typeface="+mj-lt"/>
                <a:cs typeface="Times New Roman" pitchFamily="18" charset="0"/>
              </a:rPr>
              <a:t>growth opportunities</a:t>
            </a:r>
          </a:p>
        </p:txBody>
      </p:sp>
      <p:sp>
        <p:nvSpPr>
          <p:cNvPr id="16390" name="AutoShape 15"/>
          <p:cNvSpPr>
            <a:spLocks noChangeArrowheads="1"/>
          </p:cNvSpPr>
          <p:nvPr/>
        </p:nvSpPr>
        <p:spPr bwMode="auto">
          <a:xfrm>
            <a:off x="363538" y="4684713"/>
            <a:ext cx="4267200" cy="1371600"/>
          </a:xfrm>
          <a:prstGeom prst="homePlate">
            <a:avLst>
              <a:gd name="adj" fmla="val 8221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latin typeface="+mj-lt"/>
                <a:cs typeface="Times New Roman" pitchFamily="18" charset="0"/>
              </a:rPr>
              <a:t>Step 3:  </a:t>
            </a:r>
            <a:r>
              <a:rPr lang="en-US" sz="3200" dirty="0">
                <a:latin typeface="+mj-lt"/>
                <a:cs typeface="Times New Roman" pitchFamily="18" charset="0"/>
              </a:rPr>
              <a:t>Implement </a:t>
            </a:r>
          </a:p>
          <a:p>
            <a:pPr>
              <a:defRPr/>
            </a:pPr>
            <a:r>
              <a:rPr lang="en-US" sz="3200" dirty="0">
                <a:latin typeface="+mj-lt"/>
                <a:cs typeface="Times New Roman" pitchFamily="18" charset="0"/>
              </a:rPr>
              <a:t>growth plan &amp; monitor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4789488" y="0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baseline="0">
                <a:solidFill>
                  <a:schemeClr val="bg1"/>
                </a:solidFill>
              </a:rPr>
              <a:t>Counseling ▪ Training  ▪ Market Research</a:t>
            </a:r>
            <a:endParaRPr lang="en-US" sz="1600" baseline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cap="small" dirty="0" smtClean="0">
                <a:solidFill>
                  <a:schemeClr val="tx1"/>
                </a:solidFill>
              </a:rPr>
              <a:t>What tools are used to assist the Business owner?</a:t>
            </a:r>
            <a:endParaRPr lang="es-AR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smtClean="0"/>
              <a:t>WHO ARE WE?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Michigan’s most comprehensive small business assistance program</a:t>
            </a:r>
          </a:p>
          <a:p>
            <a:r>
              <a:rPr lang="en-US" sz="2400" smtClean="0"/>
              <a:t>Funded through three sources:</a:t>
            </a:r>
          </a:p>
          <a:p>
            <a:pPr lvl="1"/>
            <a:r>
              <a:rPr lang="en-US" sz="2400" smtClean="0"/>
              <a:t>Small Business Administration (SBA)</a:t>
            </a:r>
          </a:p>
          <a:p>
            <a:pPr lvl="1"/>
            <a:r>
              <a:rPr lang="en-US" sz="2400" smtClean="0"/>
              <a:t>Michigan Economic Development Corp. (MEDC)</a:t>
            </a:r>
          </a:p>
          <a:p>
            <a:pPr lvl="1"/>
            <a:r>
              <a:rPr lang="en-US" sz="2400" smtClean="0"/>
              <a:t>Local network of partners in universities, colleges and economic development offices</a:t>
            </a:r>
          </a:p>
          <a:p>
            <a:pPr lvl="1"/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en-US" sz="3200" b="1" cap="small" dirty="0" smtClean="0"/>
              <a:t>What does the “T” </a:t>
            </a:r>
            <a:br>
              <a:rPr lang="en-US" sz="3200" b="1" cap="small" dirty="0" smtClean="0"/>
            </a:br>
            <a:r>
              <a:rPr lang="en-US" sz="3200" b="1" cap="small" dirty="0" smtClean="0"/>
              <a:t>in the SBTDC mean?</a:t>
            </a:r>
            <a:endParaRPr lang="es-AR" sz="3200" dirty="0"/>
          </a:p>
        </p:txBody>
      </p:sp>
      <p:sp>
        <p:nvSpPr>
          <p:cNvPr id="52226" name="Content Placeholder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b="1" smtClean="0"/>
              <a:t>Technology Company Definition:</a:t>
            </a:r>
          </a:p>
          <a:p>
            <a:pPr>
              <a:buFontTx/>
              <a:buNone/>
            </a:pPr>
            <a:r>
              <a:rPr lang="en-US" sz="1800" smtClean="0"/>
              <a:t>A business in which research and development brings forth an innovative product or process.  The innovation typically involves intellectual property that contributes to a strong competitive advantage in the marketplace, and serves as a foundation for a high rate of growth.</a:t>
            </a:r>
          </a:p>
          <a:p>
            <a:endParaRPr lang="en-US" sz="1800" smtClean="0"/>
          </a:p>
          <a:p>
            <a:pPr>
              <a:buFontTx/>
              <a:buNone/>
            </a:pPr>
            <a:r>
              <a:rPr lang="en-US" sz="2000" b="1" smtClean="0"/>
              <a:t>Key Services that Specialists Provide Include:</a:t>
            </a:r>
          </a:p>
          <a:p>
            <a:r>
              <a:rPr lang="en-US" sz="1800" smtClean="0"/>
              <a:t>Intellectual Property Guidance</a:t>
            </a:r>
          </a:p>
          <a:p>
            <a:r>
              <a:rPr lang="en-US" sz="1800" smtClean="0"/>
              <a:t>SBIR/STTR Assistance</a:t>
            </a:r>
          </a:p>
          <a:p>
            <a:r>
              <a:rPr lang="en-US" sz="1800" smtClean="0"/>
              <a:t>Preparation for Angel/Venture Capital Pitch Presentation </a:t>
            </a:r>
          </a:p>
          <a:p>
            <a:r>
              <a:rPr lang="en-US" sz="1800" smtClean="0"/>
              <a:t>Commercialization Planning via Technology Roadmapping</a:t>
            </a:r>
          </a:p>
          <a:p>
            <a:r>
              <a:rPr lang="en-US" sz="1800" smtClean="0"/>
              <a:t>Management Team Assistance</a:t>
            </a:r>
          </a:p>
          <a:p>
            <a:r>
              <a:rPr lang="en-US" sz="1800" smtClean="0"/>
              <a:t>Strategic Alliance Building</a:t>
            </a:r>
          </a:p>
          <a:p>
            <a:r>
              <a:rPr lang="en-US" sz="1800" smtClean="0"/>
              <a:t>Marketing</a:t>
            </a:r>
          </a:p>
          <a:p>
            <a:endParaRPr lang="es-AR" sz="1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smtClean="0"/>
              <a:t>WHAT DOES THE SBTDC TOUT?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THE</a:t>
            </a:r>
            <a:r>
              <a:rPr lang="en-US" sz="2400" dirty="0" smtClean="0"/>
              <a:t> </a:t>
            </a:r>
            <a:r>
              <a:rPr lang="en-US" sz="2400" b="1" dirty="0" smtClean="0"/>
              <a:t>MI-SBTDC IS:</a:t>
            </a:r>
          </a:p>
          <a:p>
            <a:pPr lvl="1"/>
            <a:r>
              <a:rPr lang="en-US" sz="2400" dirty="0" smtClean="0"/>
              <a:t>Client centered</a:t>
            </a:r>
          </a:p>
          <a:p>
            <a:pPr lvl="1"/>
            <a:r>
              <a:rPr lang="en-US" sz="2400" dirty="0" smtClean="0"/>
              <a:t>Efficient (triage system)</a:t>
            </a:r>
            <a:endParaRPr lang="en-US" sz="2400" dirty="0" smtClean="0"/>
          </a:p>
          <a:p>
            <a:pPr lvl="1"/>
            <a:r>
              <a:rPr lang="en-US" sz="2400" dirty="0" smtClean="0"/>
              <a:t>Collaborative</a:t>
            </a:r>
          </a:p>
          <a:p>
            <a:pPr lvl="1"/>
            <a:r>
              <a:rPr lang="en-US" sz="2400" dirty="0" smtClean="0"/>
              <a:t>Focused </a:t>
            </a:r>
            <a:r>
              <a:rPr lang="en-US" sz="2400" dirty="0" smtClean="0"/>
              <a:t>on economic impact</a:t>
            </a:r>
          </a:p>
          <a:p>
            <a:pPr lvl="2"/>
            <a:r>
              <a:rPr lang="en-US" sz="2000" dirty="0" smtClean="0"/>
              <a:t>Jobs – created and retained</a:t>
            </a:r>
          </a:p>
          <a:p>
            <a:pPr lvl="2"/>
            <a:r>
              <a:rPr lang="en-US" sz="2000" dirty="0" smtClean="0"/>
              <a:t>Sales</a:t>
            </a:r>
          </a:p>
          <a:p>
            <a:pPr lvl="2"/>
            <a:r>
              <a:rPr lang="en-US" sz="2000" dirty="0" smtClean="0"/>
              <a:t>Capital – loans, owner investment, outside investment</a:t>
            </a:r>
          </a:p>
          <a:p>
            <a:pPr lvl="2"/>
            <a:r>
              <a:rPr lang="en-US" sz="2000" dirty="0" smtClean="0"/>
              <a:t>New business starts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731838" y="1798638"/>
            <a:ext cx="7772400" cy="1500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QUESTIONS ?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 bwMode="auto">
          <a:xfrm>
            <a:off x="760413" y="3627438"/>
            <a:ext cx="7772400" cy="150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200" i="1" dirty="0" smtClean="0"/>
              <a:t>“The SBTDC has been a fantastic resource for both new business ventures and more mature businesses looking to grow or improve their operating performance.  The SBTDC has formed a strong partnership with Mercantile Bank of Michigan to help promote and sustain our local economy by providing various counseling and / or training opportunities to our current and future customers.  These resources are invaluable to our local businesses!”</a:t>
            </a:r>
          </a:p>
          <a:p>
            <a:r>
              <a:rPr lang="en-US" sz="2200" dirty="0" smtClean="0"/>
              <a:t> </a:t>
            </a:r>
          </a:p>
          <a:p>
            <a:r>
              <a:rPr lang="en-US" sz="2200" dirty="0" smtClean="0"/>
              <a:t>					Lindsay </a:t>
            </a:r>
            <a:r>
              <a:rPr lang="en-US" sz="2200" dirty="0" err="1" smtClean="0"/>
              <a:t>Spitler</a:t>
            </a:r>
            <a:endParaRPr lang="en-US" sz="2200" dirty="0" smtClean="0"/>
          </a:p>
          <a:p>
            <a:r>
              <a:rPr lang="en-US" sz="2200" dirty="0" smtClean="0"/>
              <a:t>					Assistant Vice President	</a:t>
            </a:r>
          </a:p>
          <a:p>
            <a:r>
              <a:rPr lang="en-US" sz="2200" dirty="0" smtClean="0"/>
              <a:t>					Mercantile bank of Michigan</a:t>
            </a:r>
            <a:endParaRPr lang="en-US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8" descr="Regional Map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525" y="1741488"/>
            <a:ext cx="40322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4"/>
          <p:cNvSpPr>
            <a:spLocks noChangeArrowheads="1"/>
          </p:cNvSpPr>
          <p:nvPr/>
        </p:nvSpPr>
        <p:spPr bwMode="auto">
          <a:xfrm>
            <a:off x="457200" y="1828800"/>
            <a:ext cx="822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40000"/>
              </a:lnSpc>
              <a:spcBef>
                <a:spcPct val="50000"/>
              </a:spcBef>
              <a:buClr>
                <a:schemeClr val="bg1"/>
              </a:buClr>
              <a:buFont typeface="Tahoma" pitchFamily="34" charset="0"/>
              <a:buNone/>
            </a:pPr>
            <a:endParaRPr lang="en-US" sz="2800" baseline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smtClean="0"/>
              <a:t>WHERE ARE WE LOCATED?</a:t>
            </a:r>
          </a:p>
        </p:txBody>
      </p:sp>
      <p:sp>
        <p:nvSpPr>
          <p:cNvPr id="28676" name="Text Placeholder 17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60000"/>
              </a:lnSpc>
              <a:buFontTx/>
              <a:buNone/>
            </a:pPr>
            <a:endParaRPr lang="en-US" sz="2400" smtClean="0"/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en-US" sz="2400" smtClean="0"/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State Headquarters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Grand Valley State University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Seidman College of Business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en-US" sz="2400" smtClean="0"/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sz="2400" smtClean="0"/>
              <a:t>12 Regional Offices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hlinkClick r:id="rId4"/>
              </a:rPr>
              <a:t>www.misbtdc.org</a:t>
            </a:r>
            <a:r>
              <a:rPr lang="en-US" sz="2400" smtClean="0"/>
              <a:t>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en-US" sz="3200" b="1" cap="small" dirty="0" smtClean="0"/>
              <a:t>Who are our staff?</a:t>
            </a:r>
            <a:endParaRPr lang="en-US" sz="3200" b="1" cap="small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smtClean="0"/>
              <a:t>Regional Team</a:t>
            </a:r>
          </a:p>
          <a:p>
            <a:pPr lvl="1"/>
            <a:r>
              <a:rPr lang="en-US" sz="2400" smtClean="0"/>
              <a:t>Lead consultants – maintain ongoing relationship</a:t>
            </a:r>
          </a:p>
          <a:p>
            <a:pPr lvl="1"/>
            <a:r>
              <a:rPr lang="en-US" sz="2400" smtClean="0"/>
              <a:t>Core services – deliver or build team for client needs</a:t>
            </a:r>
          </a:p>
          <a:p>
            <a:r>
              <a:rPr lang="en-US" sz="2400" b="1" smtClean="0"/>
              <a:t>Growth Group</a:t>
            </a:r>
          </a:p>
          <a:p>
            <a:pPr lvl="1"/>
            <a:r>
              <a:rPr lang="en-US" sz="2400" smtClean="0"/>
              <a:t>Well established / 2</a:t>
            </a:r>
            <a:r>
              <a:rPr lang="en-US" sz="2400" baseline="30000" smtClean="0"/>
              <a:t>nd</a:t>
            </a:r>
            <a:r>
              <a:rPr lang="en-US" sz="2400" smtClean="0"/>
              <a:t>  stage business specialists</a:t>
            </a:r>
          </a:p>
          <a:p>
            <a:r>
              <a:rPr lang="en-US" sz="2400" b="1" smtClean="0"/>
              <a:t>Manufacturing Assistance Team</a:t>
            </a:r>
          </a:p>
          <a:p>
            <a:pPr lvl="1"/>
            <a:r>
              <a:rPr lang="en-US" sz="2400" smtClean="0"/>
              <a:t>Manufacturing finance and diversification specialists</a:t>
            </a:r>
          </a:p>
          <a:p>
            <a:r>
              <a:rPr lang="en-US" sz="2400" b="1" smtClean="0"/>
              <a:t>Technology Team</a:t>
            </a:r>
          </a:p>
          <a:p>
            <a:pPr lvl="1"/>
            <a:r>
              <a:rPr lang="en-US" sz="2400" smtClean="0"/>
              <a:t>Innovative technology-based business specialists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cap="small" dirty="0" smtClean="0"/>
              <a:t>What are our core services?</a:t>
            </a:r>
            <a:endParaRPr lang="en-US" sz="3200" cap="small" dirty="0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2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BUSINESS COUNSELING/COACHING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–</a:t>
            </a:r>
            <a:r>
              <a:rPr lang="en-US" sz="2400" b="1" smtClean="0"/>
              <a:t> </a:t>
            </a:r>
            <a:r>
              <a:rPr lang="en-US" sz="2400" smtClean="0"/>
              <a:t>no cost/confidential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SECONDARY MARKET RESEARCH</a:t>
            </a:r>
            <a:r>
              <a:rPr lang="en-US" sz="24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– low or no cost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BUSINESS EDUCATION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 – low or no cost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 smtClean="0"/>
          </a:p>
          <a:p>
            <a:endParaRPr lang="en-US" sz="2400" smtClean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840288" y="14288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baseline="0">
                <a:solidFill>
                  <a:schemeClr val="bg1"/>
                </a:solidFill>
              </a:rPr>
              <a:t>Counseling ▪ Training  ▪ Market Research</a:t>
            </a:r>
            <a:endParaRPr lang="en-US" sz="1600" baseline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533400"/>
            <a:ext cx="7315200" cy="8842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200" b="1" cap="small" dirty="0" smtClean="0"/>
              <a:t>What key things does a business consultant assist a client with?</a:t>
            </a:r>
            <a:endParaRPr lang="en-US" sz="3200" b="1" dirty="0" smtClean="0"/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4862513" y="0"/>
            <a:ext cx="492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baseline="0">
                <a:solidFill>
                  <a:schemeClr val="bg1"/>
                </a:solidFill>
              </a:rPr>
              <a:t>Counseling ▪ Training  ▪ Market Research</a:t>
            </a:r>
            <a:endParaRPr lang="en-US" sz="1600" baseline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300" y="1671638"/>
            <a:ext cx="8493125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400" kern="0" baseline="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kern="0" baseline="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baseline="0" dirty="0">
                <a:latin typeface="Times New Roman" pitchFamily="18" charset="0"/>
                <a:cs typeface="Times New Roman" pitchFamily="18" charset="0"/>
              </a:rPr>
              <a:t>Business Plan Development 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baseline="0" dirty="0">
                <a:latin typeface="Times New Roman" pitchFamily="18" charset="0"/>
                <a:cs typeface="Times New Roman" pitchFamily="18" charset="0"/>
              </a:rPr>
              <a:t>Financial Analysis  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baseline="0" dirty="0">
                <a:latin typeface="Times New Roman" pitchFamily="18" charset="0"/>
                <a:cs typeface="Times New Roman" pitchFamily="18" charset="0"/>
              </a:rPr>
              <a:t>Capital Access Planning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baseline="0" dirty="0">
                <a:latin typeface="Times New Roman" pitchFamily="18" charset="0"/>
                <a:cs typeface="Times New Roman" pitchFamily="18" charset="0"/>
              </a:rPr>
              <a:t>Cash Flow Management 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baseline="0" dirty="0">
                <a:latin typeface="Times New Roman" pitchFamily="18" charset="0"/>
                <a:cs typeface="Times New Roman" pitchFamily="18" charset="0"/>
              </a:rPr>
              <a:t>Strategic Planning 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baseline="0" dirty="0">
                <a:latin typeface="Times New Roman" pitchFamily="18" charset="0"/>
                <a:cs typeface="Times New Roman" pitchFamily="18" charset="0"/>
              </a:rPr>
              <a:t>New Market </a:t>
            </a:r>
            <a:r>
              <a:rPr lang="en-US" sz="2400" kern="0" baseline="0" dirty="0" smtClean="0">
                <a:latin typeface="Times New Roman" pitchFamily="18" charset="0"/>
                <a:cs typeface="Times New Roman" pitchFamily="18" charset="0"/>
              </a:rPr>
              <a:t>Development / Diversification</a:t>
            </a:r>
            <a:endParaRPr lang="en-US" sz="2400" kern="0" baseline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5"/>
          <p:cNvSpPr txBox="1">
            <a:spLocks noChangeArrowheads="1"/>
          </p:cNvSpPr>
          <p:nvPr/>
        </p:nvSpPr>
        <p:spPr bwMode="auto">
          <a:xfrm>
            <a:off x="217488" y="1597025"/>
            <a:ext cx="8850312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aseline="0">
                <a:latin typeface="Times New Roman" pitchFamily="18" charset="0"/>
              </a:rPr>
              <a:t> </a:t>
            </a:r>
            <a:r>
              <a:rPr lang="en-US" sz="2200" baseline="0">
                <a:latin typeface="Times New Roman" pitchFamily="18" charset="0"/>
              </a:rPr>
              <a:t>Analyze data from financial statements for past 3-5 years:</a:t>
            </a:r>
          </a:p>
          <a:p>
            <a:pPr lvl="1">
              <a:buFontTx/>
              <a:buChar char="•"/>
            </a:pPr>
            <a:r>
              <a:rPr lang="en-US" sz="2200" baseline="0">
                <a:latin typeface="Times New Roman" pitchFamily="18" charset="0"/>
                <a:cs typeface="Times New Roman" pitchFamily="18" charset="0"/>
              </a:rPr>
              <a:t>  Breakeven </a:t>
            </a:r>
          </a:p>
          <a:p>
            <a:pPr lvl="1">
              <a:buFontTx/>
              <a:buChar char="•"/>
            </a:pPr>
            <a:r>
              <a:rPr lang="en-US" sz="2200" baseline="0">
                <a:latin typeface="Times New Roman" pitchFamily="18" charset="0"/>
                <a:cs typeface="Times New Roman" pitchFamily="18" charset="0"/>
              </a:rPr>
              <a:t>  Profits: Gross, Operating and Net</a:t>
            </a:r>
          </a:p>
          <a:p>
            <a:pPr lvl="1">
              <a:buFontTx/>
              <a:buChar char="•"/>
            </a:pPr>
            <a:r>
              <a:rPr lang="en-US" sz="2200" baseline="0">
                <a:latin typeface="Times New Roman" pitchFamily="18" charset="0"/>
                <a:cs typeface="Times New Roman" pitchFamily="18" charset="0"/>
              </a:rPr>
              <a:t>  Working Capital, Inventory and Accounts Receivable</a:t>
            </a:r>
          </a:p>
          <a:p>
            <a:pPr lvl="1">
              <a:buFontTx/>
              <a:buChar char="•"/>
            </a:pPr>
            <a:r>
              <a:rPr lang="en-US" sz="2200" baseline="0">
                <a:latin typeface="Times New Roman" pitchFamily="18" charset="0"/>
                <a:cs typeface="Times New Roman" pitchFamily="18" charset="0"/>
              </a:rPr>
              <a:t>  Asset Turnover</a:t>
            </a:r>
          </a:p>
          <a:p>
            <a:pPr lvl="1">
              <a:buFontTx/>
              <a:buChar char="•"/>
            </a:pPr>
            <a:r>
              <a:rPr lang="en-US" sz="2200" baseline="0">
                <a:latin typeface="Times New Roman" pitchFamily="18" charset="0"/>
                <a:cs typeface="Times New Roman" pitchFamily="18" charset="0"/>
              </a:rPr>
              <a:t>  Cash Flow</a:t>
            </a:r>
          </a:p>
          <a:p>
            <a:pPr lvl="1">
              <a:buFontTx/>
              <a:buChar char="•"/>
            </a:pPr>
            <a:r>
              <a:rPr lang="en-US" sz="2200" baseline="0">
                <a:latin typeface="Times New Roman" pitchFamily="18" charset="0"/>
                <a:cs typeface="Times New Roman" pitchFamily="18" charset="0"/>
              </a:rPr>
              <a:t>  Return on Assets</a:t>
            </a:r>
          </a:p>
          <a:p>
            <a:pPr lvl="1">
              <a:buFontTx/>
              <a:buChar char="•"/>
            </a:pPr>
            <a:r>
              <a:rPr lang="en-US" sz="2200" baseline="0">
                <a:latin typeface="Times New Roman" pitchFamily="18" charset="0"/>
                <a:cs typeface="Times New Roman" pitchFamily="18" charset="0"/>
              </a:rPr>
              <a:t>  Interest and Debt Service Coverage</a:t>
            </a:r>
          </a:p>
          <a:p>
            <a:pPr lvl="1">
              <a:lnSpc>
                <a:spcPct val="50000"/>
              </a:lnSpc>
            </a:pPr>
            <a:r>
              <a:rPr lang="en-US" sz="2200" baseline="0">
                <a:latin typeface="Times New Roman" pitchFamily="18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US" sz="2200" baseline="0">
                <a:latin typeface="Times New Roman" pitchFamily="18" charset="0"/>
              </a:rPr>
              <a:t> Benchmark company against industry financial ratios</a:t>
            </a:r>
          </a:p>
          <a:p>
            <a:pPr>
              <a:lnSpc>
                <a:spcPct val="50000"/>
              </a:lnSpc>
              <a:buFont typeface="Arial" charset="0"/>
              <a:buChar char="•"/>
            </a:pPr>
            <a:endParaRPr lang="en-US" sz="2200" baseline="0"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200" baseline="0">
                <a:latin typeface="Times New Roman" pitchFamily="18" charset="0"/>
              </a:rPr>
              <a:t> Identify performance opportunities - “What If” and scenario building</a:t>
            </a:r>
          </a:p>
          <a:p>
            <a:endParaRPr lang="en-US" sz="2000" baseline="0">
              <a:latin typeface="Times New Roman" pitchFamily="18" charset="0"/>
            </a:endParaRPr>
          </a:p>
          <a:p>
            <a:r>
              <a:rPr lang="en-US" sz="2000" b="1" baseline="0">
                <a:latin typeface="Times New Roman" pitchFamily="18" charset="0"/>
              </a:rPr>
              <a:t>Goal: Assess company’s financial health and increase understanding of opportunities to improve financial position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chemeClr val="hlink"/>
              </a:buClr>
              <a:buFont typeface="Wingdings" pitchFamily="2" charset="2"/>
              <a:buChar char="§"/>
            </a:pPr>
            <a:endParaRPr lang="en-US" sz="2200" baseline="0">
              <a:latin typeface="Times New Roman" pitchFamily="18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en-US" sz="3200" b="1" cap="small" dirty="0" smtClean="0"/>
              <a:t>How do we assist a business in the area of financial analysis?</a:t>
            </a:r>
            <a:endParaRPr lang="es-AR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200" b="1" cap="small" dirty="0" smtClean="0"/>
              <a:t>What is the role of a consultant related to accessing capital?</a:t>
            </a:r>
            <a:endParaRPr lang="en-US" sz="3200" b="1" dirty="0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b="1" smtClean="0"/>
              <a:t>	</a:t>
            </a:r>
            <a:endParaRPr lang="en-US" sz="1800" smtClean="0"/>
          </a:p>
          <a:p>
            <a:r>
              <a:rPr lang="en-US" sz="2400" smtClean="0"/>
              <a:t>Assess capital and cash flow needs</a:t>
            </a:r>
          </a:p>
          <a:p>
            <a:r>
              <a:rPr lang="en-US" sz="2400" smtClean="0"/>
              <a:t>Assist with development of a business plan, financial forecast, loan proposal, and lender presentation</a:t>
            </a:r>
          </a:p>
          <a:p>
            <a:r>
              <a:rPr lang="en-US" sz="2400" smtClean="0"/>
              <a:t>Educate clients on financial ratios and lending criteria used by financial institutions</a:t>
            </a:r>
          </a:p>
          <a:p>
            <a:r>
              <a:rPr lang="en-US" sz="2400" smtClean="0"/>
              <a:t>Connect the business owner with appropriate funding sources</a:t>
            </a:r>
          </a:p>
          <a:p>
            <a:r>
              <a:rPr lang="en-US" sz="2400" smtClean="0"/>
              <a:t>Post-funding consulting to maximize success and promote an ongoing strong relationship with the bank or other funding source</a:t>
            </a:r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0" y="166846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 algn="ctr"/>
            <a:r>
              <a:rPr lang="en-US" sz="2400" b="1" baseline="0">
                <a:cs typeface="Times New Roman" pitchFamily="18" charset="0"/>
              </a:rPr>
              <a:t> </a:t>
            </a:r>
            <a:endParaRPr lang="en-US" sz="2400" b="1" baseline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41363" y="1747838"/>
            <a:ext cx="7959725" cy="44116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sz="2000" b="1" kern="0" baseline="0" dirty="0">
                <a:latin typeface="Times New Roman" pitchFamily="18" charset="0"/>
                <a:cs typeface="Times New Roman" pitchFamily="18" charset="0"/>
              </a:rPr>
              <a:t>SBA Programs </a:t>
            </a:r>
            <a:r>
              <a:rPr lang="en-US" sz="2000" kern="0" baseline="0" dirty="0">
                <a:latin typeface="Times New Roman" pitchFamily="18" charset="0"/>
                <a:cs typeface="Times New Roman" pitchFamily="18" charset="0"/>
                <a:hlinkClick r:id="rId2"/>
              </a:rPr>
              <a:t>www.sba.gov</a:t>
            </a:r>
            <a:endParaRPr lang="en-US" sz="2000" kern="0" baseline="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000" kern="0" baseline="0" dirty="0">
                <a:latin typeface="Times New Roman" pitchFamily="18" charset="0"/>
                <a:cs typeface="Times New Roman" pitchFamily="18" charset="0"/>
              </a:rPr>
              <a:t>Regular 7(a) and SBA 504 Program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000" kern="0" baseline="0" dirty="0">
                <a:latin typeface="Times New Roman" pitchFamily="18" charset="0"/>
                <a:cs typeface="Times New Roman" pitchFamily="18" charset="0"/>
              </a:rPr>
              <a:t>Export Assistance Working Capital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000" kern="0" baseline="0" dirty="0">
                <a:latin typeface="Times New Roman" pitchFamily="18" charset="0"/>
                <a:cs typeface="Times New Roman" pitchFamily="18" charset="0"/>
              </a:rPr>
              <a:t>Small Business Innovative Research grants (SBIR) and Emerging Technologies Fund (ETF)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000" kern="0" baseline="0" dirty="0">
                <a:latin typeface="Times New Roman" pitchFamily="18" charset="0"/>
                <a:cs typeface="Times New Roman" pitchFamily="18" charset="0"/>
              </a:rPr>
              <a:t>Angel and Venture Capital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800" kern="0" baseline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sz="2000" b="1" kern="0" baseline="0" dirty="0">
                <a:latin typeface="Times New Roman" pitchFamily="18" charset="0"/>
                <a:cs typeface="Times New Roman" pitchFamily="18" charset="0"/>
              </a:rPr>
              <a:t>MEDC Programs 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sz="2000" kern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kern="0" baseline="0" dirty="0">
                <a:latin typeface="Times New Roman" pitchFamily="18" charset="0"/>
                <a:cs typeface="Times New Roman" pitchFamily="18" charset="0"/>
                <a:hlinkClick r:id="rId3"/>
              </a:rPr>
              <a:t>http://www.themedc.org/Products-Services/A-Z-Programs/Default.aspx</a:t>
            </a:r>
            <a:r>
              <a:rPr lang="en-US" sz="2000" kern="0" baseline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kern="0" baseline="0" dirty="0">
                <a:latin typeface="Times New Roman" pitchFamily="18" charset="0"/>
                <a:cs typeface="Times New Roman" pitchFamily="18" charset="0"/>
              </a:rPr>
              <a:t>Capital Access Program </a:t>
            </a:r>
          </a:p>
          <a:p>
            <a:pPr marL="742950" lvl="1" indent="-28575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kern="0" baseline="0" dirty="0">
                <a:latin typeface="Times New Roman" pitchFamily="18" charset="0"/>
                <a:cs typeface="Times New Roman" pitchFamily="18" charset="0"/>
              </a:rPr>
              <a:t>Michigan Loan Participation Program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000" kern="0" baseline="0" dirty="0">
                <a:latin typeface="Times New Roman" pitchFamily="18" charset="0"/>
                <a:cs typeface="Times New Roman" pitchFamily="18" charset="0"/>
              </a:rPr>
              <a:t>Michigan Collateral Support Program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en-US" sz="800" kern="0" baseline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000" b="1" kern="0" baseline="0" dirty="0">
                <a:latin typeface="Times New Roman" pitchFamily="18" charset="0"/>
                <a:cs typeface="Times New Roman" pitchFamily="18" charset="0"/>
              </a:rPr>
              <a:t>Credit Unions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000" b="1" kern="0" baseline="0" dirty="0">
                <a:latin typeface="Times New Roman" pitchFamily="18" charset="0"/>
                <a:cs typeface="Times New Roman" pitchFamily="18" charset="0"/>
              </a:rPr>
              <a:t>USDA, Microloan Funds, Revolving Loan Funds, Others…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en-US" sz="3200" b="1" cap="small" dirty="0" smtClean="0"/>
              <a:t>What are the capital access paths pursued?</a:t>
            </a:r>
            <a:endParaRPr lang="es-AR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Template - August 4[1]">
  <a:themeElements>
    <a:clrScheme name="Master Template - August 4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Template - August 4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Template - August 4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- August 4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- August 4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- August 4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- August 4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- August 4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- August 4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- August 4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- August 4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- August 4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- August 4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- August 4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Template - August 13 2008</Template>
  <TotalTime>8104</TotalTime>
  <Words>1031</Words>
  <Application>Microsoft Office PowerPoint</Application>
  <PresentationFormat>On-screen Show (4:3)</PresentationFormat>
  <Paragraphs>232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Master Template - August 4[1]</vt:lpstr>
      <vt:lpstr>2_Default Design</vt:lpstr>
      <vt:lpstr>  MI-SBTDCTM – Feet on the Street!</vt:lpstr>
      <vt:lpstr>WHO ARE WE?</vt:lpstr>
      <vt:lpstr>WHERE ARE WE LOCATED?</vt:lpstr>
      <vt:lpstr>Who are our staff?</vt:lpstr>
      <vt:lpstr>What are our core services?</vt:lpstr>
      <vt:lpstr>What key things does a business consultant assist a client with?</vt:lpstr>
      <vt:lpstr>How do we assist a business in the area of financial analysis?</vt:lpstr>
      <vt:lpstr>What is the role of a consultant related to accessing capital?</vt:lpstr>
      <vt:lpstr>What are the capital access paths pursued?</vt:lpstr>
      <vt:lpstr>How is market research obtained?</vt:lpstr>
      <vt:lpstr>What are our sources of data?</vt:lpstr>
      <vt:lpstr>What business education is provided?</vt:lpstr>
      <vt:lpstr>What training is available for early stage businesses?</vt:lpstr>
      <vt:lpstr>What about in depth  FastTrac Bootcamps?</vt:lpstr>
      <vt:lpstr>What about training for established / 2nd stage businesses?</vt:lpstr>
      <vt:lpstr>What specialists exist?</vt:lpstr>
      <vt:lpstr>What is the focus of the (MAT) Manufacturing Assistance Team?</vt:lpstr>
      <vt:lpstr>Who does the  growth group (G2) serve?</vt:lpstr>
      <vt:lpstr>What tools are used to assist the Business owner?</vt:lpstr>
      <vt:lpstr>What does the “T”  in the SBTDC mean?</vt:lpstr>
      <vt:lpstr>WHAT DOES THE SBTDC TOUT?</vt:lpstr>
      <vt:lpstr>Slide 22</vt:lpstr>
    </vt:vector>
  </TitlesOfParts>
  <Company>Lansing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</dc:title>
  <dc:creator>donaldt2</dc:creator>
  <cp:lastModifiedBy>Faye</cp:lastModifiedBy>
  <cp:revision>363</cp:revision>
  <dcterms:created xsi:type="dcterms:W3CDTF">2006-04-06T12:18:54Z</dcterms:created>
  <dcterms:modified xsi:type="dcterms:W3CDTF">2010-04-30T20:16:36Z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0x01010012A560DD8E8897498A5037C0C5297039</vt:lpwstr>
  </property>
</Properties>
</file>